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71" r:id="rId9"/>
    <p:sldId id="262" r:id="rId10"/>
    <p:sldId id="268" r:id="rId11"/>
    <p:sldId id="270" r:id="rId12"/>
    <p:sldId id="265" r:id="rId13"/>
    <p:sldId id="266" r:id="rId14"/>
    <p:sldId id="273" r:id="rId15"/>
    <p:sldId id="267" r:id="rId16"/>
    <p:sldId id="269" r:id="rId17"/>
    <p:sldId id="274" r:id="rId18"/>
    <p:sldId id="272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3D4A-14DA-45A6-9377-B2C9A65CFAB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394-178C-476F-A90E-91189667F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070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3D4A-14DA-45A6-9377-B2C9A65CFAB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394-178C-476F-A90E-91189667F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06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3D4A-14DA-45A6-9377-B2C9A65CFAB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394-178C-476F-A90E-91189667F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13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3D4A-14DA-45A6-9377-B2C9A65CFAB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394-178C-476F-A90E-91189667FBC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6863137" y="185738"/>
            <a:ext cx="4171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Ministério</a:t>
            </a:r>
            <a:r>
              <a:rPr lang="pt-BR" baseline="0" dirty="0">
                <a:solidFill>
                  <a:schemeClr val="tx2">
                    <a:lumMod val="75000"/>
                  </a:schemeClr>
                </a:solidFill>
              </a:rPr>
              <a:t> da Transparência, Fiscalização e Controladoria-Geral da União</a:t>
            </a:r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87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3D4A-14DA-45A6-9377-B2C9A65CFAB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394-178C-476F-A90E-91189667F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18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3D4A-14DA-45A6-9377-B2C9A65CFAB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394-178C-476F-A90E-91189667F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96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3D4A-14DA-45A6-9377-B2C9A65CFAB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394-178C-476F-A90E-91189667F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45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3D4A-14DA-45A6-9377-B2C9A65CFAB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394-178C-476F-A90E-91189667F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906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3D4A-14DA-45A6-9377-B2C9A65CFAB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394-178C-476F-A90E-91189667F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02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3D4A-14DA-45A6-9377-B2C9A65CFAB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394-178C-476F-A90E-91189667F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648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63D4A-14DA-45A6-9377-B2C9A65CFAB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6A394-178C-476F-A90E-91189667FB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28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63D4A-14DA-45A6-9377-B2C9A65CFAB8}" type="datetimeFigureOut">
              <a:rPr lang="pt-BR" smtClean="0"/>
              <a:t>05/10/2016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6A394-178C-476F-A90E-91189667FBCD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13"/>
          <a:srcRect l="79076" t="22386" r="15470" b="67475"/>
          <a:stretch/>
        </p:blipFill>
        <p:spPr>
          <a:xfrm>
            <a:off x="11027907" y="106744"/>
            <a:ext cx="796066" cy="82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69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Análise do Decreto 1.590/95 à Luz do Entendimento dos Órgãos de Controle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CGU-Regional/MS</a:t>
            </a:r>
          </a:p>
        </p:txBody>
      </p:sp>
    </p:spTree>
    <p:extLst>
      <p:ext uri="{BB962C8B-B14F-4D97-AF65-F5344CB8AC3E}">
        <p14:creationId xmlns:p14="http://schemas.microsoft.com/office/powerpoint/2010/main" val="972311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Boas Práticas Recomendadas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839858"/>
              </p:ext>
            </p:extLst>
          </p:nvPr>
        </p:nvGraphicFramePr>
        <p:xfrm>
          <a:off x="838200" y="1825625"/>
          <a:ext cx="10515600" cy="1188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42555">
                  <a:extLst>
                    <a:ext uri="{9D8B030D-6E8A-4147-A177-3AD203B41FA5}">
                      <a16:colId xmlns:a16="http://schemas.microsoft.com/office/drawing/2014/main" val="803491770"/>
                    </a:ext>
                  </a:extLst>
                </a:gridCol>
                <a:gridCol w="9473045">
                  <a:extLst>
                    <a:ext uri="{9D8B030D-6E8A-4147-A177-3AD203B41FA5}">
                      <a16:colId xmlns:a16="http://schemas.microsoft.com/office/drawing/2014/main" val="269518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7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Mecanismos de Controle Interno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093381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67147" y="4405856"/>
            <a:ext cx="52958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/>
              <a:t>Quais são as atividades desenvolvidas pelo setor?</a:t>
            </a:r>
          </a:p>
        </p:txBody>
      </p:sp>
      <p:sp>
        <p:nvSpPr>
          <p:cNvPr id="7" name="Retângulo 6"/>
          <p:cNvSpPr/>
          <p:nvPr/>
        </p:nvSpPr>
        <p:spPr>
          <a:xfrm>
            <a:off x="6390410" y="4695222"/>
            <a:ext cx="52958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/>
              <a:t>Mapeamento dos processos internos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6276110" y="3562396"/>
            <a:ext cx="52958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Boas Práticas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6096000" y="3429000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Resultado de imagem para mapa de process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4100" y="5241716"/>
            <a:ext cx="1898073" cy="155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63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Boas Práticas Recomendadas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856844"/>
              </p:ext>
            </p:extLst>
          </p:nvPr>
        </p:nvGraphicFramePr>
        <p:xfrm>
          <a:off x="838200" y="1825625"/>
          <a:ext cx="10515600" cy="1188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42555">
                  <a:extLst>
                    <a:ext uri="{9D8B030D-6E8A-4147-A177-3AD203B41FA5}">
                      <a16:colId xmlns:a16="http://schemas.microsoft.com/office/drawing/2014/main" val="803491770"/>
                    </a:ext>
                  </a:extLst>
                </a:gridCol>
                <a:gridCol w="9473045">
                  <a:extLst>
                    <a:ext uri="{9D8B030D-6E8A-4147-A177-3AD203B41FA5}">
                      <a16:colId xmlns:a16="http://schemas.microsoft.com/office/drawing/2014/main" val="269518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7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Mecanismos de Controle Interno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093381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46365" y="4147171"/>
            <a:ext cx="52958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/>
              <a:t>Há mecanismos eficazes para garantir o cumprimento das 30h?</a:t>
            </a:r>
          </a:p>
        </p:txBody>
      </p:sp>
      <p:sp>
        <p:nvSpPr>
          <p:cNvPr id="7" name="Retângulo 6"/>
          <p:cNvSpPr/>
          <p:nvPr/>
        </p:nvSpPr>
        <p:spPr>
          <a:xfrm>
            <a:off x="6390410" y="4695222"/>
            <a:ext cx="5295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/>
              <a:t>Controle eletrônico de ponto</a:t>
            </a:r>
          </a:p>
        </p:txBody>
      </p:sp>
      <p:sp>
        <p:nvSpPr>
          <p:cNvPr id="9" name="Retângulo 8"/>
          <p:cNvSpPr/>
          <p:nvPr/>
        </p:nvSpPr>
        <p:spPr>
          <a:xfrm>
            <a:off x="6276110" y="3562396"/>
            <a:ext cx="52958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Boas Práticas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6096000" y="3429000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48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Boas Práticas Recomendadas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172317"/>
              </p:ext>
            </p:extLst>
          </p:nvPr>
        </p:nvGraphicFramePr>
        <p:xfrm>
          <a:off x="838200" y="1825625"/>
          <a:ext cx="10515600" cy="1188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42555">
                  <a:extLst>
                    <a:ext uri="{9D8B030D-6E8A-4147-A177-3AD203B41FA5}">
                      <a16:colId xmlns:a16="http://schemas.microsoft.com/office/drawing/2014/main" val="803491770"/>
                    </a:ext>
                  </a:extLst>
                </a:gridCol>
                <a:gridCol w="9473045">
                  <a:extLst>
                    <a:ext uri="{9D8B030D-6E8A-4147-A177-3AD203B41FA5}">
                      <a16:colId xmlns:a16="http://schemas.microsoft.com/office/drawing/2014/main" val="269518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7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Atendimento aos requisitos Legais do Decreto 1.590/95</a:t>
                      </a:r>
                      <a:endParaRPr lang="pt-BR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093381"/>
                  </a:ext>
                </a:extLst>
              </a:tr>
            </a:tbl>
          </a:graphicData>
        </a:graphic>
      </p:graphicFrame>
      <p:grpSp>
        <p:nvGrpSpPr>
          <p:cNvPr id="9" name="Agrupar 8"/>
          <p:cNvGrpSpPr/>
          <p:nvPr/>
        </p:nvGrpSpPr>
        <p:grpSpPr>
          <a:xfrm>
            <a:off x="1403498" y="3590927"/>
            <a:ext cx="7740502" cy="2862322"/>
            <a:chOff x="959427" y="3590928"/>
            <a:chExt cx="8184573" cy="2389397"/>
          </a:xfrm>
        </p:grpSpPr>
        <p:sp>
          <p:nvSpPr>
            <p:cNvPr id="3" name="Retângulo 2"/>
            <p:cNvSpPr/>
            <p:nvPr/>
          </p:nvSpPr>
          <p:spPr>
            <a:xfrm>
              <a:off x="959427" y="3590928"/>
              <a:ext cx="8184573" cy="23893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pt-BR" dirty="0"/>
                <a:t>1. Os serviços exigem atividades contínuas (Exemplo: Auditoria Interna; Setor financeiro, etc.???)</a:t>
              </a:r>
            </a:p>
            <a:p>
              <a:endParaRPr lang="pt-BR" dirty="0"/>
            </a:p>
            <a:p>
              <a:endParaRPr lang="pt-BR" dirty="0"/>
            </a:p>
            <a:p>
              <a:r>
                <a:rPr lang="pt-BR" dirty="0"/>
                <a:t>2. O regime de trabalho ocorra por meio de turnos ou escalas</a:t>
              </a:r>
            </a:p>
            <a:p>
              <a:endParaRPr lang="pt-BR" dirty="0"/>
            </a:p>
            <a:p>
              <a:endParaRPr lang="pt-BR" dirty="0"/>
            </a:p>
            <a:p>
              <a:r>
                <a:rPr lang="pt-BR" dirty="0"/>
                <a:t>3. Atividades</a:t>
              </a:r>
            </a:p>
            <a:p>
              <a:endParaRPr lang="pt-BR" dirty="0"/>
            </a:p>
            <a:p>
              <a:endParaRPr lang="pt-BR" dirty="0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3048000" y="4745089"/>
              <a:ext cx="6096000" cy="123323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pt-BR" dirty="0"/>
                <a:t>Atendimento ao público ou </a:t>
              </a:r>
            </a:p>
            <a:p>
              <a:endParaRPr lang="pt-BR" dirty="0"/>
            </a:p>
            <a:p>
              <a:r>
                <a:rPr lang="pt-BR" dirty="0"/>
                <a:t>Trabalho no período noturno, compreendido este último como aquele que ultrapassar às vinte e uma horas.</a:t>
              </a:r>
            </a:p>
            <a:p>
              <a:endParaRPr lang="pt-BR" dirty="0"/>
            </a:p>
          </p:txBody>
        </p:sp>
        <p:sp>
          <p:nvSpPr>
            <p:cNvPr id="8" name="Chave Esquerda 7"/>
            <p:cNvSpPr/>
            <p:nvPr/>
          </p:nvSpPr>
          <p:spPr>
            <a:xfrm>
              <a:off x="2431471" y="4726882"/>
              <a:ext cx="446809" cy="1194955"/>
            </a:xfrm>
            <a:prstGeom prst="lef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240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Boas Práticas Recomendadas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7316124"/>
              </p:ext>
            </p:extLst>
          </p:nvPr>
        </p:nvGraphicFramePr>
        <p:xfrm>
          <a:off x="838200" y="1825625"/>
          <a:ext cx="10515600" cy="1188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42555">
                  <a:extLst>
                    <a:ext uri="{9D8B030D-6E8A-4147-A177-3AD203B41FA5}">
                      <a16:colId xmlns:a16="http://schemas.microsoft.com/office/drawing/2014/main" val="803491770"/>
                    </a:ext>
                  </a:extLst>
                </a:gridCol>
                <a:gridCol w="9473045">
                  <a:extLst>
                    <a:ext uri="{9D8B030D-6E8A-4147-A177-3AD203B41FA5}">
                      <a16:colId xmlns:a16="http://schemas.microsoft.com/office/drawing/2014/main" val="269518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7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Respaldo de fundamentos técnicos e objetivos e descrição aprofundada das situações de trabalho experimentada pelos diversos setores da instituição</a:t>
                      </a:r>
                      <a:endParaRPr lang="pt-BR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093381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77537" y="4266338"/>
            <a:ext cx="52958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/>
              <a:t>O setor necessita trabalhar 12h ininterruptas?</a:t>
            </a:r>
          </a:p>
        </p:txBody>
      </p:sp>
      <p:sp>
        <p:nvSpPr>
          <p:cNvPr id="7" name="Retângulo 6"/>
          <p:cNvSpPr/>
          <p:nvPr/>
        </p:nvSpPr>
        <p:spPr>
          <a:xfrm>
            <a:off x="6276110" y="4235559"/>
            <a:ext cx="529589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/>
              <a:t>Documento com fundamentação técnica e aprofundamento das situações vivenciadas pelos diversos setores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endParaRPr lang="pt-BR" dirty="0"/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pt-BR" dirty="0"/>
              <a:t>Dados Históricos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6276110" y="3562396"/>
            <a:ext cx="52958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Boa Prática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6096000" y="3429000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10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Boas Práticas Recomendadas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132629"/>
              </p:ext>
            </p:extLst>
          </p:nvPr>
        </p:nvGraphicFramePr>
        <p:xfrm>
          <a:off x="838200" y="1825625"/>
          <a:ext cx="10515600" cy="1188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42555">
                  <a:extLst>
                    <a:ext uri="{9D8B030D-6E8A-4147-A177-3AD203B41FA5}">
                      <a16:colId xmlns:a16="http://schemas.microsoft.com/office/drawing/2014/main" val="803491770"/>
                    </a:ext>
                  </a:extLst>
                </a:gridCol>
                <a:gridCol w="9473045">
                  <a:extLst>
                    <a:ext uri="{9D8B030D-6E8A-4147-A177-3AD203B41FA5}">
                      <a16:colId xmlns:a16="http://schemas.microsoft.com/office/drawing/2014/main" val="269518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7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Respaldo de fundamentos técnicos e objetivos e descrição aprofundada das situações de trabalho experimentada pelos diversos setores da instituição</a:t>
                      </a:r>
                      <a:endParaRPr lang="pt-BR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093381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409434" y="3432801"/>
            <a:ext cx="529589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/>
              <a:t>Há atendimento ao público ?</a:t>
            </a:r>
          </a:p>
          <a:p>
            <a:endParaRPr lang="pt-BR" sz="3200" dirty="0"/>
          </a:p>
          <a:p>
            <a:r>
              <a:rPr lang="pt-BR" sz="3200" dirty="0"/>
              <a:t>Há necessidade de trabalho no período noturno?</a:t>
            </a:r>
          </a:p>
        </p:txBody>
      </p:sp>
      <p:sp>
        <p:nvSpPr>
          <p:cNvPr id="7" name="Retângulo 6"/>
          <p:cNvSpPr/>
          <p:nvPr/>
        </p:nvSpPr>
        <p:spPr>
          <a:xfrm>
            <a:off x="6276110" y="4235559"/>
            <a:ext cx="529589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/>
              <a:t>Documento com fundamentação técnica e aprofundamento das situações vivenciadas pelos diversos setores</a:t>
            </a:r>
          </a:p>
          <a:p>
            <a:pPr marL="457200" indent="-457200" algn="ctr">
              <a:buFont typeface="Wingdings" panose="05000000000000000000" pitchFamily="2" charset="2"/>
              <a:buChar char="ü"/>
            </a:pPr>
            <a:endParaRPr lang="pt-BR" dirty="0"/>
          </a:p>
          <a:p>
            <a:pPr marL="457200" indent="-457200" algn="ctr">
              <a:buFont typeface="Wingdings" panose="05000000000000000000" pitchFamily="2" charset="2"/>
              <a:buChar char="ü"/>
            </a:pPr>
            <a:r>
              <a:rPr lang="pt-BR" dirty="0"/>
              <a:t>Dados Históricos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6276110" y="3562396"/>
            <a:ext cx="52958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Boa Prática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6096000" y="3429000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26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Boas Práticas Recomendadas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022116"/>
              </p:ext>
            </p:extLst>
          </p:nvPr>
        </p:nvGraphicFramePr>
        <p:xfrm>
          <a:off x="838200" y="1825625"/>
          <a:ext cx="10515600" cy="1188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42555">
                  <a:extLst>
                    <a:ext uri="{9D8B030D-6E8A-4147-A177-3AD203B41FA5}">
                      <a16:colId xmlns:a16="http://schemas.microsoft.com/office/drawing/2014/main" val="803491770"/>
                    </a:ext>
                  </a:extLst>
                </a:gridCol>
                <a:gridCol w="9473045">
                  <a:extLst>
                    <a:ext uri="{9D8B030D-6E8A-4147-A177-3AD203B41FA5}">
                      <a16:colId xmlns:a16="http://schemas.microsoft.com/office/drawing/2014/main" val="269518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7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Respaldo de fundamentos técnicos e objetivos e descrição aprofundada das situações de trabalho experimentada pelos diversos setores da instituição</a:t>
                      </a:r>
                      <a:endParaRPr lang="pt-BR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093381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56756" y="3705228"/>
            <a:ext cx="529589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/>
              <a:t>Haverá ganho de produtividade e eficiência?</a:t>
            </a:r>
          </a:p>
          <a:p>
            <a:pPr algn="ctr"/>
            <a:endParaRPr lang="pt-BR" sz="32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600" dirty="0"/>
              <a:t>Há indicadores de desempenho do setor?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600" dirty="0"/>
              <a:t>Demonstrar que haverá ganhos de produtividade e eficiência mesmo trabalhando 44h a menos por mês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1600" dirty="0"/>
              <a:t>Comparar com os mesmos indicadores utilizados hoje</a:t>
            </a:r>
          </a:p>
        </p:txBody>
      </p:sp>
      <p:sp>
        <p:nvSpPr>
          <p:cNvPr id="7" name="Retângulo 6"/>
          <p:cNvSpPr/>
          <p:nvPr/>
        </p:nvSpPr>
        <p:spPr>
          <a:xfrm>
            <a:off x="6276110" y="4967112"/>
            <a:ext cx="52958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Elaboração de indicadores de desempenho para cada setor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Melhoria dos processos de trabalho de cada setor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600" dirty="0"/>
              <a:t>Apresentação de dados que comprovem ganhos de eficiência para a organização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6276110" y="3562396"/>
            <a:ext cx="52958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Boas Práticas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6096000" y="3429000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85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Boas Práticas Recomendadas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11887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42555">
                  <a:extLst>
                    <a:ext uri="{9D8B030D-6E8A-4147-A177-3AD203B41FA5}">
                      <a16:colId xmlns:a16="http://schemas.microsoft.com/office/drawing/2014/main" val="803491770"/>
                    </a:ext>
                  </a:extLst>
                </a:gridCol>
                <a:gridCol w="9473045">
                  <a:extLst>
                    <a:ext uri="{9D8B030D-6E8A-4147-A177-3AD203B41FA5}">
                      <a16:colId xmlns:a16="http://schemas.microsoft.com/office/drawing/2014/main" val="269518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7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Respaldo de fundamentos técnicos e objetivos e descrição aprofundada das situações de trabalho experimentada pelos diversos setores da instituição</a:t>
                      </a:r>
                      <a:endParaRPr lang="pt-BR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093381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346365" y="4147171"/>
            <a:ext cx="52958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/>
              <a:t>Qual o compromisso do servidor com a produtividade e eficiência?</a:t>
            </a:r>
          </a:p>
        </p:txBody>
      </p:sp>
      <p:sp>
        <p:nvSpPr>
          <p:cNvPr id="7" name="Retângulo 6"/>
          <p:cNvSpPr/>
          <p:nvPr/>
        </p:nvSpPr>
        <p:spPr>
          <a:xfrm>
            <a:off x="6390410" y="4695222"/>
            <a:ext cx="5295899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/>
              <a:t>Elaboração de termo de responsabilidade do servidor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pt-BR" sz="2000" dirty="0"/>
              <a:t>Fator psicológico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pt-BR" sz="2000" dirty="0"/>
              <a:t>Aderência aos novos métodos de trabalho mais eficientes</a:t>
            </a:r>
          </a:p>
        </p:txBody>
      </p:sp>
      <p:sp>
        <p:nvSpPr>
          <p:cNvPr id="9" name="Retângulo 8"/>
          <p:cNvSpPr/>
          <p:nvPr/>
        </p:nvSpPr>
        <p:spPr>
          <a:xfrm>
            <a:off x="6276110" y="3562396"/>
            <a:ext cx="52958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Boas Práticas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6096000" y="3429000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22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Boas Práticas Recomendadas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Mesmo considerando o atendimento de todos os requisitos exigidos, é </a:t>
            </a:r>
            <a:r>
              <a:rPr lang="pt-BR" b="1" u="sng" dirty="0"/>
              <a:t>FACULTATIVO</a:t>
            </a:r>
            <a:r>
              <a:rPr lang="pt-BR" dirty="0"/>
              <a:t> ao gestor a autorização para cumprimento de jornada de 06 horas diárias. </a:t>
            </a:r>
          </a:p>
        </p:txBody>
      </p:sp>
    </p:spTree>
    <p:extLst>
      <p:ext uri="{BB962C8B-B14F-4D97-AF65-F5344CB8AC3E}">
        <p14:creationId xmlns:p14="http://schemas.microsoft.com/office/powerpoint/2010/main" val="810701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61605" y="3001384"/>
            <a:ext cx="10068790" cy="11757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Atenciosamente</a:t>
            </a:r>
          </a:p>
          <a:p>
            <a:pPr marL="0" indent="0" algn="ctr">
              <a:buNone/>
            </a:pPr>
            <a:r>
              <a:rPr lang="pt-BR" sz="2400" dirty="0">
                <a:solidFill>
                  <a:schemeClr val="tx2">
                    <a:lumMod val="75000"/>
                  </a:schemeClr>
                </a:solidFill>
              </a:rPr>
              <a:t>Controladoria-Regional da União no Estado de Mato Grosso do Sul</a:t>
            </a:r>
          </a:p>
        </p:txBody>
      </p:sp>
    </p:spTree>
    <p:extLst>
      <p:ext uri="{BB962C8B-B14F-4D97-AF65-F5344CB8AC3E}">
        <p14:creationId xmlns:p14="http://schemas.microsoft.com/office/powerpoint/2010/main" val="2798981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Decreto 1.590/1995 </a:t>
            </a:r>
            <a:br>
              <a:rPr lang="pt-BR" dirty="0"/>
            </a:br>
            <a:r>
              <a:rPr lang="pt-BR" sz="2400" dirty="0"/>
              <a:t>Alterado pelo Decreto 4.836/2003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659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t-BR" dirty="0"/>
              <a:t>Art. 3º  Quando </a:t>
            </a:r>
            <a:r>
              <a:rPr lang="pt-BR" dirty="0">
                <a:solidFill>
                  <a:srgbClr val="FF0000"/>
                </a:solidFill>
              </a:rPr>
              <a:t>os serviços exigirem </a:t>
            </a:r>
            <a:r>
              <a:rPr lang="pt-BR" dirty="0"/>
              <a:t>atividades </a:t>
            </a:r>
            <a:r>
              <a:rPr lang="pt-BR" dirty="0">
                <a:solidFill>
                  <a:srgbClr val="FF0000"/>
                </a:solidFill>
              </a:rPr>
              <a:t>contínuas</a:t>
            </a:r>
            <a:r>
              <a:rPr lang="pt-BR" dirty="0"/>
              <a:t> de regime de turnos ou escalas, em </a:t>
            </a:r>
            <a:r>
              <a:rPr lang="pt-BR" dirty="0">
                <a:solidFill>
                  <a:srgbClr val="FF0000"/>
                </a:solidFill>
              </a:rPr>
              <a:t>período igual ou superior a doze horas ininterruptas</a:t>
            </a:r>
            <a:r>
              <a:rPr lang="pt-BR" dirty="0"/>
              <a:t>, em função de </a:t>
            </a:r>
            <a:r>
              <a:rPr lang="pt-BR" dirty="0">
                <a:solidFill>
                  <a:srgbClr val="FF0000"/>
                </a:solidFill>
              </a:rPr>
              <a:t>atendimento ao público </a:t>
            </a:r>
            <a:r>
              <a:rPr lang="pt-BR" dirty="0"/>
              <a:t>ou </a:t>
            </a:r>
            <a:r>
              <a:rPr lang="pt-BR" dirty="0">
                <a:solidFill>
                  <a:srgbClr val="FF0000"/>
                </a:solidFill>
              </a:rPr>
              <a:t>trabalho no período noturno</a:t>
            </a:r>
            <a:r>
              <a:rPr lang="pt-BR" dirty="0"/>
              <a:t>, é </a:t>
            </a:r>
            <a:r>
              <a:rPr lang="pt-BR" dirty="0">
                <a:solidFill>
                  <a:srgbClr val="FF0000"/>
                </a:solidFill>
              </a:rPr>
              <a:t>facultado</a:t>
            </a:r>
            <a:r>
              <a:rPr lang="pt-BR" dirty="0"/>
              <a:t> ao dirigente máximo do órgão ou da entidade autorizar os servidores a cumprir jornada de trabalho de seis horas diárias e carga horária de trinta horas semanais, devendo-se, neste caso, dispensar o intervalo para refeições. </a:t>
            </a:r>
          </a:p>
        </p:txBody>
      </p:sp>
    </p:spTree>
    <p:extLst>
      <p:ext uri="{BB962C8B-B14F-4D97-AF65-F5344CB8AC3E}">
        <p14:creationId xmlns:p14="http://schemas.microsoft.com/office/powerpoint/2010/main" val="281015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Requisitos para 30H</a:t>
            </a:r>
          </a:p>
        </p:txBody>
      </p:sp>
      <p:grpSp>
        <p:nvGrpSpPr>
          <p:cNvPr id="10" name="Agrupar 9"/>
          <p:cNvGrpSpPr/>
          <p:nvPr/>
        </p:nvGrpSpPr>
        <p:grpSpPr>
          <a:xfrm>
            <a:off x="1717963" y="2707701"/>
            <a:ext cx="8184573" cy="2502596"/>
            <a:chOff x="959427" y="3590928"/>
            <a:chExt cx="8184573" cy="2502596"/>
          </a:xfrm>
        </p:grpSpPr>
        <p:sp>
          <p:nvSpPr>
            <p:cNvPr id="11" name="Retângulo 10"/>
            <p:cNvSpPr/>
            <p:nvPr/>
          </p:nvSpPr>
          <p:spPr>
            <a:xfrm>
              <a:off x="959427" y="3590928"/>
              <a:ext cx="6096000" cy="224676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pt-BR" sz="2000" dirty="0"/>
                <a:t>1. Os serviços exijam atividades contínuas &gt;= 12 horas</a:t>
              </a:r>
            </a:p>
            <a:p>
              <a:endParaRPr lang="pt-BR" sz="2000" dirty="0"/>
            </a:p>
            <a:p>
              <a:r>
                <a:rPr lang="pt-BR" sz="2000" dirty="0"/>
                <a:t>2. O regime de trabalho ocorra por meio de turnos ou escalas</a:t>
              </a:r>
            </a:p>
            <a:p>
              <a:endParaRPr lang="pt-BR" sz="2000" dirty="0"/>
            </a:p>
            <a:p>
              <a:endParaRPr lang="pt-BR" sz="2000" dirty="0"/>
            </a:p>
            <a:p>
              <a:r>
                <a:rPr lang="pt-BR" sz="2000" dirty="0"/>
                <a:t>3. Atividades</a:t>
              </a:r>
            </a:p>
          </p:txBody>
        </p:sp>
        <p:sp>
          <p:nvSpPr>
            <p:cNvPr id="12" name="Retângulo 11"/>
            <p:cNvSpPr/>
            <p:nvPr/>
          </p:nvSpPr>
          <p:spPr>
            <a:xfrm>
              <a:off x="3048000" y="4745089"/>
              <a:ext cx="6096000" cy="132343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pt-BR" sz="2000" dirty="0"/>
                <a:t>Atendimento ao público ou </a:t>
              </a:r>
            </a:p>
            <a:p>
              <a:endParaRPr lang="pt-BR" sz="2000" dirty="0"/>
            </a:p>
            <a:p>
              <a:r>
                <a:rPr lang="pt-BR" sz="2000" dirty="0"/>
                <a:t>Trabalho no período noturno, compreendido este último como aquele que ultrapassar às 21 horas.</a:t>
              </a:r>
            </a:p>
          </p:txBody>
        </p:sp>
        <p:sp>
          <p:nvSpPr>
            <p:cNvPr id="13" name="Chave Esquerda 12"/>
            <p:cNvSpPr/>
            <p:nvPr/>
          </p:nvSpPr>
          <p:spPr>
            <a:xfrm>
              <a:off x="2483426" y="4898569"/>
              <a:ext cx="446809" cy="1194955"/>
            </a:xfrm>
            <a:prstGeom prst="lef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sz="200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875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u="sng" dirty="0"/>
              <a:t>Facultativo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dirty="0"/>
              <a:t>O atendimento destes requisitos </a:t>
            </a:r>
            <a:r>
              <a:rPr lang="pt-BR" dirty="0">
                <a:solidFill>
                  <a:srgbClr val="FF0000"/>
                </a:solidFill>
              </a:rPr>
              <a:t>não impõe à redução compulsória </a:t>
            </a:r>
            <a:r>
              <a:rPr lang="pt-BR" dirty="0"/>
              <a:t>da jornada, mas </a:t>
            </a:r>
            <a:r>
              <a:rPr lang="pt-BR" dirty="0">
                <a:solidFill>
                  <a:srgbClr val="FF0000"/>
                </a:solidFill>
              </a:rPr>
              <a:t>apenas dá respaldo </a:t>
            </a:r>
            <a:r>
              <a:rPr lang="pt-BR" dirty="0"/>
              <a:t>para que a direção da entidade possa decidir por esta redução. Vale dizer: a decisão é </a:t>
            </a:r>
            <a:r>
              <a:rPr lang="pt-BR" dirty="0">
                <a:solidFill>
                  <a:srgbClr val="FF0000"/>
                </a:solidFill>
              </a:rPr>
              <a:t>discricionária...</a:t>
            </a:r>
            <a:r>
              <a:rPr lang="pt-BR" dirty="0"/>
              <a:t> </a:t>
            </a:r>
          </a:p>
          <a:p>
            <a:pPr marL="0" indent="0">
              <a:buNone/>
            </a:pPr>
            <a:r>
              <a:rPr lang="pt-BR" sz="1800" dirty="0"/>
              <a:t>(TC 004.575/2012-1 TCU)</a:t>
            </a:r>
          </a:p>
          <a:p>
            <a:pPr marL="0" indent="0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dirty="0"/>
              <a:t>Motivação para o ato discricionário – princípio da eficiência, justificar a necessidade.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i="1" dirty="0"/>
              <a:t>“§ 2º  Os dirigentes máximos dos órgãos ou entidades que autorizarem a flexibilização da jornada de trabalho a que se refere o caput deste artigo deverão determinar </a:t>
            </a:r>
            <a:r>
              <a:rPr lang="pt-BR" i="1" dirty="0">
                <a:solidFill>
                  <a:srgbClr val="FF0000"/>
                </a:solidFill>
              </a:rPr>
              <a:t>a afixação</a:t>
            </a:r>
            <a:r>
              <a:rPr lang="pt-BR" i="1" dirty="0"/>
              <a:t>, nas suas dependências, em local visível e de grande circulação de usuários dos serviços, </a:t>
            </a:r>
            <a:r>
              <a:rPr lang="pt-BR" i="1" dirty="0">
                <a:solidFill>
                  <a:srgbClr val="FF0000"/>
                </a:solidFill>
              </a:rPr>
              <a:t>de quadro</a:t>
            </a:r>
            <a:r>
              <a:rPr lang="pt-BR" i="1" dirty="0"/>
              <a:t>, permanentemente atualizado, </a:t>
            </a:r>
            <a:r>
              <a:rPr lang="pt-BR" i="1" dirty="0">
                <a:solidFill>
                  <a:srgbClr val="FF0000"/>
                </a:solidFill>
              </a:rPr>
              <a:t>com a escala nominal dos servidores </a:t>
            </a:r>
            <a:r>
              <a:rPr lang="pt-BR" i="1" dirty="0"/>
              <a:t>que trabalharem neste regime, constando dias e horários dos seus expedientes.”</a:t>
            </a:r>
          </a:p>
          <a:p>
            <a:pPr marL="0" indent="0">
              <a:buNone/>
            </a:pPr>
            <a:r>
              <a:rPr lang="pt-BR" sz="1800" dirty="0"/>
              <a:t>(Decreto 1590/95 alteração)</a:t>
            </a:r>
            <a:r>
              <a:rPr lang="pt-BR" sz="2200" dirty="0"/>
              <a:t>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180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Situação CGU-RN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Relatório 201108779 IFRN AAC 2010 </a:t>
            </a:r>
          </a:p>
          <a:p>
            <a:pPr marL="0" indent="0">
              <a:buNone/>
            </a:pPr>
            <a:r>
              <a:rPr lang="pt-BR" dirty="0"/>
              <a:t>Subitem 1.1.5.2</a:t>
            </a:r>
          </a:p>
          <a:p>
            <a:pPr marL="0" indent="0">
              <a:buNone/>
            </a:pPr>
            <a:r>
              <a:rPr lang="pt-BR" dirty="0"/>
              <a:t>Aplicação de redução de jornada laboral </a:t>
            </a:r>
            <a:r>
              <a:rPr lang="pt-BR" dirty="0">
                <a:solidFill>
                  <a:srgbClr val="FF0000"/>
                </a:solidFill>
              </a:rPr>
              <a:t>para todos os servidores </a:t>
            </a:r>
            <a:r>
              <a:rPr lang="pt-BR" dirty="0"/>
              <a:t>da Instituição em </a:t>
            </a:r>
            <a:r>
              <a:rPr lang="pt-BR" dirty="0">
                <a:solidFill>
                  <a:srgbClr val="FF0000"/>
                </a:solidFill>
              </a:rPr>
              <a:t>desacordo</a:t>
            </a:r>
            <a:r>
              <a:rPr lang="pt-BR" dirty="0"/>
              <a:t> com o previsto no Decreto 4.836/2003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Relatório 201305962 IFRN AAC 2012 </a:t>
            </a:r>
          </a:p>
          <a:p>
            <a:pPr marL="0" indent="0">
              <a:buNone/>
            </a:pPr>
            <a:r>
              <a:rPr lang="pt-BR" dirty="0"/>
              <a:t>Subitem 2.1.9.1 Informação</a:t>
            </a:r>
          </a:p>
          <a:p>
            <a:pPr marL="0" indent="0">
              <a:buNone/>
            </a:pPr>
            <a:r>
              <a:rPr lang="pt-BR" dirty="0"/>
              <a:t>Flexibilização da Jornada de Trabalho do IFRN, contemplando setores não inseridos pelo Decreto nº 4.836/2003. (Situação Mantida)</a:t>
            </a:r>
          </a:p>
        </p:txBody>
      </p:sp>
    </p:spTree>
    <p:extLst>
      <p:ext uri="{BB962C8B-B14F-4D97-AF65-F5344CB8AC3E}">
        <p14:creationId xmlns:p14="http://schemas.microsoft.com/office/powerpoint/2010/main" val="3648575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TCU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/>
              <a:t>Acórdão nº 718/2012-TCU 1ª Câmara</a:t>
            </a:r>
          </a:p>
          <a:p>
            <a:pPr marL="0" indent="0">
              <a:buNone/>
            </a:pPr>
            <a:r>
              <a:rPr lang="pt-BR" dirty="0"/>
              <a:t>Julgou as contas de 2010 do IFRN com ressalva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Determinou: </a:t>
            </a:r>
          </a:p>
          <a:p>
            <a:pPr marL="0" indent="0" algn="just">
              <a:buNone/>
            </a:pPr>
            <a:r>
              <a:rPr lang="pt-BR" dirty="0"/>
              <a:t>1.8.1. </a:t>
            </a:r>
            <a:r>
              <a:rPr lang="pt-BR" dirty="0">
                <a:solidFill>
                  <a:srgbClr val="FF0000"/>
                </a:solidFill>
              </a:rPr>
              <a:t>providencie a regularização do cumprimento da carga horária pelos técnicos não pertencentes a alguns setores</a:t>
            </a:r>
            <a:r>
              <a:rPr lang="pt-BR" dirty="0"/>
              <a:t>, de modo a que passem a cumprir expediente de 8 horas diárias, em vez das 6 horas atualmente praticadas, nos termos do inciso XIII do art. 7º da Constituição Federal, do art. 19 da Lei 8.112/1990, do Decreto 1.590/1995 e do Decreto 4.836/2003; </a:t>
            </a:r>
          </a:p>
          <a:p>
            <a:pPr marL="0" indent="0" algn="just">
              <a:buNone/>
            </a:pPr>
            <a:r>
              <a:rPr lang="pt-BR" dirty="0"/>
              <a:t>1.8.2 </a:t>
            </a:r>
            <a:r>
              <a:rPr lang="pt-BR" dirty="0">
                <a:solidFill>
                  <a:srgbClr val="FF0000"/>
                </a:solidFill>
              </a:rPr>
              <a:t>atualize a portaria e o anexo que definem os horários de funcionamento e locais contemplados </a:t>
            </a:r>
            <a:r>
              <a:rPr lang="pt-BR" dirty="0"/>
              <a:t>(Decreto 4.836/2003) com jornada de 6 horas diárias (30 horas semanais).</a:t>
            </a:r>
          </a:p>
        </p:txBody>
      </p:sp>
    </p:spTree>
    <p:extLst>
      <p:ext uri="{BB962C8B-B14F-4D97-AF65-F5344CB8AC3E}">
        <p14:creationId xmlns:p14="http://schemas.microsoft.com/office/powerpoint/2010/main" val="3065297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TCU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1242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/>
              <a:t>TC 004.575/2012-1</a:t>
            </a:r>
          </a:p>
          <a:p>
            <a:pPr marL="0" indent="0">
              <a:buNone/>
            </a:pPr>
            <a:r>
              <a:rPr lang="pt-BR" dirty="0"/>
              <a:t>Processo de monitoramento do Acórdão 718/2012 </a:t>
            </a:r>
          </a:p>
          <a:p>
            <a:pPr marL="0" indent="0">
              <a:buNone/>
            </a:pPr>
            <a:r>
              <a:rPr lang="pt-BR" dirty="0"/>
              <a:t>Resultado - O IFRN não atendeu as determinações contidas no item 1.8.1 do  Acórdão nº 718/2012-TCU 1ª Câmara</a:t>
            </a: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b="1" u="sng" dirty="0">
                <a:solidFill>
                  <a:srgbClr val="FF0000"/>
                </a:solidFill>
              </a:rPr>
              <a:t>TCU aplicou multa de R$ 10.000,00 ao Reitor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Esse procedimento do TCU em linhas gerais alertou para a necessidade de </a:t>
            </a:r>
            <a:r>
              <a:rPr lang="pt-BR" b="1" u="sng" dirty="0"/>
              <a:t>critérios objetivos e estudos concretos que justificassem a necessidade das 30 horas </a:t>
            </a:r>
            <a:r>
              <a:rPr lang="pt-BR" u="sng" dirty="0"/>
              <a:t>(Motivação do ato discricionário)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91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TCU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/>
              <a:t>TC 004.575/2012-1</a:t>
            </a:r>
          </a:p>
          <a:p>
            <a:pPr marL="0" indent="0">
              <a:buNone/>
            </a:pPr>
            <a:r>
              <a:rPr lang="pt-BR" sz="1800" dirty="0"/>
              <a:t>“4. Posto assim, ao se comparar o critério aplicado para o caso em apreciação (Decreto 1.590/1995), em conjunto com os termos da determinação do TCU, tudo ante ao objeto deste monitoramento, </a:t>
            </a:r>
            <a:r>
              <a:rPr lang="pt-BR" sz="1800" dirty="0">
                <a:solidFill>
                  <a:srgbClr val="FF0000"/>
                </a:solidFill>
              </a:rPr>
              <a:t>verifica-se a permanência da não conformidade da situação encontrada</a:t>
            </a:r>
            <a:r>
              <a:rPr lang="pt-BR" sz="1800" dirty="0"/>
              <a:t>”</a:t>
            </a:r>
          </a:p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r>
              <a:rPr lang="pt-BR" sz="1800" dirty="0"/>
              <a:t>“5. Contudo, como bem asseverado no exame técnico da instrução anterior (peça 35, p. 2-4), o Relatório apresentado pelo IFRN (peça 32, p. 3-86) chegou à conclusão pela pertinência da jornada semanal de trinta horas, </a:t>
            </a:r>
            <a:r>
              <a:rPr lang="pt-BR" sz="1800" dirty="0">
                <a:solidFill>
                  <a:srgbClr val="FF0000"/>
                </a:solidFill>
              </a:rPr>
              <a:t>sem o respaldo de fundamentos técnicos e objetivos </a:t>
            </a:r>
            <a:r>
              <a:rPr lang="pt-BR" sz="1800" dirty="0"/>
              <a:t>e sem a </a:t>
            </a:r>
            <a:r>
              <a:rPr lang="pt-BR" sz="1800" dirty="0">
                <a:solidFill>
                  <a:srgbClr val="FF0000"/>
                </a:solidFill>
              </a:rPr>
              <a:t>descrição aprofundada </a:t>
            </a:r>
            <a:r>
              <a:rPr lang="pt-BR" sz="1800" dirty="0"/>
              <a:t>das situações de trabalho experimentada pelos diversos setores da instituição.”</a:t>
            </a:r>
          </a:p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r>
              <a:rPr lang="pt-BR" sz="1800" dirty="0"/>
              <a:t>“8. Noutra quadra, ressalto que não obstante o </a:t>
            </a:r>
            <a:r>
              <a:rPr lang="pt-BR" sz="1800" dirty="0">
                <a:solidFill>
                  <a:srgbClr val="FF0000"/>
                </a:solidFill>
              </a:rPr>
              <a:t>Relatório ter informado que a redução de jornada trouxe ganhos de eficiência para a organização</a:t>
            </a:r>
            <a:r>
              <a:rPr lang="pt-BR" sz="1800" dirty="0"/>
              <a:t> (peça 32, p. 12), não foram apresentados dados em subsídio ao declarado. Na seara, destaco que seria de muito bom alvitre justificar, consistentemente, como um servidor que trabalha 44 horas a menos por mês [(8-6)x22] </a:t>
            </a:r>
            <a:r>
              <a:rPr lang="pt-BR" sz="1800" dirty="0">
                <a:solidFill>
                  <a:srgbClr val="FF0000"/>
                </a:solidFill>
              </a:rPr>
              <a:t>será mais eficiente, se não há mudança de atividade ou de método de trabalho</a:t>
            </a:r>
            <a:r>
              <a:rPr lang="pt-BR" sz="18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217830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Boas Práticas Recomendadas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161362"/>
              </p:ext>
            </p:extLst>
          </p:nvPr>
        </p:nvGraphicFramePr>
        <p:xfrm>
          <a:off x="838200" y="1825625"/>
          <a:ext cx="10515600" cy="4297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42555">
                  <a:extLst>
                    <a:ext uri="{9D8B030D-6E8A-4147-A177-3AD203B41FA5}">
                      <a16:colId xmlns:a16="http://schemas.microsoft.com/office/drawing/2014/main" val="803491770"/>
                    </a:ext>
                  </a:extLst>
                </a:gridCol>
                <a:gridCol w="9473045">
                  <a:extLst>
                    <a:ext uri="{9D8B030D-6E8A-4147-A177-3AD203B41FA5}">
                      <a16:colId xmlns:a16="http://schemas.microsoft.com/office/drawing/2014/main" val="2695189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7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Implementação</a:t>
                      </a:r>
                      <a:r>
                        <a:rPr lang="pt-BR" sz="2400" b="1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pt-BR" sz="2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Mecanismos de Controle Interno</a:t>
                      </a:r>
                      <a:endParaRPr lang="pt-BR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3093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7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Atendimento aos requisitos Legais do Decreto 1.590/95 </a:t>
                      </a:r>
                      <a:endParaRPr lang="pt-BR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5838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72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Respaldo de fundamentos técnicos e objetivos e descrição aprofundada das situações de trabalho experimentada pelos diversos setores da instituição</a:t>
                      </a:r>
                      <a:endParaRPr lang="pt-BR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l"/>
                      <a:endParaRPr lang="pt-BR" sz="24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0699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0656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1153</Words>
  <Application>Microsoft Office PowerPoint</Application>
  <PresentationFormat>Widescreen</PresentationFormat>
  <Paragraphs>127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do Office</vt:lpstr>
      <vt:lpstr>Análise do Decreto 1.590/95 à Luz do Entendimento dos Órgãos de Controle</vt:lpstr>
      <vt:lpstr>Decreto 1.590/1995  Alterado pelo Decreto 4.836/2003</vt:lpstr>
      <vt:lpstr>Requisitos para 30H</vt:lpstr>
      <vt:lpstr>Facultativo</vt:lpstr>
      <vt:lpstr>Situação CGU-RN</vt:lpstr>
      <vt:lpstr>TCU</vt:lpstr>
      <vt:lpstr>TCU</vt:lpstr>
      <vt:lpstr>TCU</vt:lpstr>
      <vt:lpstr>Boas Práticas Recomendadas</vt:lpstr>
      <vt:lpstr>Boas Práticas Recomendadas</vt:lpstr>
      <vt:lpstr>Boas Práticas Recomendadas</vt:lpstr>
      <vt:lpstr>Boas Práticas Recomendadas</vt:lpstr>
      <vt:lpstr>Boas Práticas Recomendadas</vt:lpstr>
      <vt:lpstr>Boas Práticas Recomendadas</vt:lpstr>
      <vt:lpstr>Boas Práticas Recomendadas</vt:lpstr>
      <vt:lpstr>Boas Práticas Recomendadas</vt:lpstr>
      <vt:lpstr>Boas Práticas Recomendadas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do Decreto 1.590/95 à Luz do Entendimento dos Órgãos de Controle</dc:title>
  <dc:creator>Andre Luiz Monteiro da Rocha</dc:creator>
  <cp:lastModifiedBy>Jose Paulo Julieti Barbiere</cp:lastModifiedBy>
  <cp:revision>32</cp:revision>
  <dcterms:created xsi:type="dcterms:W3CDTF">2016-10-05T18:56:58Z</dcterms:created>
  <dcterms:modified xsi:type="dcterms:W3CDTF">2016-10-05T20:43:58Z</dcterms:modified>
</cp:coreProperties>
</file>